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18/12/2017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6943" y="-92844"/>
            <a:ext cx="952504" cy="696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Безопасността и здравето при работа са грижа на всеки. Добре е за теб. Добре е за бизнеса.</a:t>
            </a:r>
            <a:endParaRPr lang="bg-BG" dirty="0"/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46035"/>
            <a:ext cx="1146175" cy="6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504" y="5616575"/>
            <a:ext cx="44744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288476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bg-BG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www.healthy-workplaces.eu/bg</a:t>
            </a:r>
            <a:endParaRPr lang="bg-BG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916" y="5976938"/>
            <a:ext cx="44744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288476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bg-BG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www.healthy-workplaces.eu/bg</a:t>
            </a:r>
            <a:endParaRPr lang="bg-BG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288476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bg-BG" sz="1000" baseline="0" dirty="0"/>
          </a:p>
        </p:txBody>
      </p:sp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288476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bg-BG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www.healthy-workplaces.eu/bg</a:t>
            </a:r>
            <a:endParaRPr lang="bg-BG" sz="9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endParaRPr lang="bg-BG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3" y="6288476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bg-BG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www.healthy-workplaces.eu/bg</a:t>
            </a:r>
            <a:endParaRPr lang="bg-BG" sz="900" b="1" dirty="0" smtClean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endParaRPr lang="bg-BG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bg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dirty="0" smtClean="0"/>
              <a:t>Здравословни работни места за всички възрасти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842024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Насърчаване на устойчив трудов живот</a:t>
            </a:r>
            <a:endParaRPr lang="bg-BG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Учене през целия живот</a:t>
            </a:r>
            <a:endParaRPr lang="bg-B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000" y="1988840"/>
            <a:ext cx="445703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Да се дадат възможности и стимули на работниците от всички </a:t>
            </a:r>
            <a:r>
              <a:rPr sz="1600" dirty="0" err="1" smtClean="0"/>
              <a:t>възрасти</a:t>
            </a:r>
            <a:r>
              <a:rPr sz="1600" dirty="0" smtClean="0"/>
              <a:t> </a:t>
            </a:r>
            <a:r>
              <a:rPr sz="1600" dirty="0" err="1" smtClean="0"/>
              <a:t>да</a:t>
            </a:r>
            <a:r>
              <a:rPr sz="1600" dirty="0" smtClean="0"/>
              <a:t> участват в образованието и обучението;</a:t>
            </a:r>
          </a:p>
          <a:p>
            <a:r>
              <a:rPr sz="1600" dirty="0" smtClean="0"/>
              <a:t>Предотвратяване на ерозията на </a:t>
            </a:r>
            <a:r>
              <a:rPr sz="1600" dirty="0"/>
              <a:t/>
            </a:r>
            <a:br>
              <a:rPr sz="1600" dirty="0"/>
            </a:br>
            <a:r>
              <a:rPr sz="1600" dirty="0" smtClean="0"/>
              <a:t>уменията и компетентностите.</a:t>
            </a:r>
          </a:p>
          <a:p>
            <a:r>
              <a:rPr sz="1600" dirty="0" smtClean="0"/>
              <a:t>Актуализирането и развитието на </a:t>
            </a:r>
            <a:r>
              <a:rPr sz="1600" dirty="0"/>
              <a:t/>
            </a:r>
            <a:br>
              <a:rPr sz="1600" dirty="0"/>
            </a:br>
            <a:r>
              <a:rPr sz="1600" dirty="0" smtClean="0"/>
              <a:t>уменията е важно във връзка с пригодността за заетост.</a:t>
            </a:r>
          </a:p>
          <a:p>
            <a:r>
              <a:rPr sz="1600" dirty="0" smtClean="0"/>
              <a:t>Важно е и </a:t>
            </a:r>
            <a:r>
              <a:rPr sz="1600" dirty="0" err="1" smtClean="0"/>
              <a:t>за</a:t>
            </a:r>
            <a:r>
              <a:rPr sz="1600" dirty="0" smtClean="0"/>
              <a:t> </a:t>
            </a:r>
            <a:r>
              <a:rPr sz="1600" dirty="0" err="1" smtClean="0"/>
              <a:t>психосоциалната</a:t>
            </a:r>
            <a:r>
              <a:rPr sz="1600" dirty="0" smtClean="0"/>
              <a:t> работна среда.</a:t>
            </a: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Насърчаване на здравето на работното място</a:t>
            </a:r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2132856"/>
            <a:ext cx="7560000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Съвместни усилия на работодатели, служители и </a:t>
            </a:r>
            <a:r>
              <a:rPr sz="1600" dirty="0"/>
              <a:t/>
            </a:r>
            <a:br>
              <a:rPr sz="1600" dirty="0"/>
            </a:br>
            <a:r>
              <a:rPr sz="1600" dirty="0" smtClean="0"/>
              <a:t>общество за подобряване на здравето и доброто </a:t>
            </a:r>
            <a:r>
              <a:rPr sz="1600" dirty="0" err="1" smtClean="0"/>
              <a:t>самочувствие</a:t>
            </a:r>
            <a:r>
              <a:rPr sz="1600" dirty="0" smtClean="0"/>
              <a:t>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sz="1600" dirty="0" err="1" smtClean="0"/>
              <a:t>на</a:t>
            </a:r>
            <a:r>
              <a:rPr sz="1600" dirty="0" smtClean="0"/>
              <a:t> хората на работното място.</a:t>
            </a:r>
          </a:p>
          <a:p>
            <a:r>
              <a:rPr sz="1600" dirty="0" smtClean="0"/>
              <a:t>Може да бъде успешно, само ако е съчетано с </a:t>
            </a:r>
            <a:r>
              <a:rPr sz="1600" dirty="0" err="1" smtClean="0"/>
              <a:t>превенция</a:t>
            </a:r>
            <a:r>
              <a:rPr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err="1" smtClean="0"/>
              <a:t>на</a:t>
            </a:r>
            <a:r>
              <a:rPr sz="1600" dirty="0" smtClean="0"/>
              <a:t> </a:t>
            </a:r>
            <a:r>
              <a:rPr sz="1600" dirty="0" err="1" smtClean="0"/>
              <a:t>риска</a:t>
            </a:r>
            <a:r>
              <a:rPr sz="1600" dirty="0" smtClean="0"/>
              <a:t> и опазване на здравето на работното място.</a:t>
            </a:r>
          </a:p>
          <a:p>
            <a:r>
              <a:rPr sz="1600" dirty="0" smtClean="0"/>
              <a:t>„Насърчаващи здравето работни места“ — цялостен подход, който интегрира БЗР и защитата на здравето с насърчаване на здравето, като се обръща внимание както на въпросите, свързани с организацията на труда и работната среда, така и на индивидуалните рискови фактори.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Управление на човешките ресурси (ЧР) и управление на БЗР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305304"/>
            <a:ext cx="7560000" cy="4860000"/>
          </a:xfrm>
        </p:spPr>
        <p:txBody>
          <a:bodyPr>
            <a:normAutofit/>
          </a:bodyPr>
          <a:lstStyle/>
          <a:p>
            <a:r>
              <a:rPr sz="1600" dirty="0" smtClean="0"/>
              <a:t>Сътрудничеството между заинтересованите страни е от решаващо значение, особено управлението на ЧР и БЗР.</a:t>
            </a:r>
          </a:p>
          <a:p>
            <a:r>
              <a:rPr sz="1600" dirty="0" smtClean="0"/>
              <a:t>Политиките в областта на ЧР оказват въздействие върху безопасността и здравето, като например:</a:t>
            </a:r>
          </a:p>
          <a:p>
            <a:pPr lvl="1"/>
            <a:r>
              <a:rPr sz="1600" dirty="0" smtClean="0"/>
              <a:t>равновесието между професионалния и личния живот;</a:t>
            </a:r>
          </a:p>
          <a:p>
            <a:pPr lvl="1"/>
            <a:r>
              <a:rPr sz="1600" dirty="0" smtClean="0"/>
              <a:t>работното време;</a:t>
            </a:r>
          </a:p>
          <a:p>
            <a:pPr lvl="1"/>
            <a:r>
              <a:rPr sz="1600" dirty="0" smtClean="0"/>
              <a:t>ученето през целия живот;</a:t>
            </a:r>
          </a:p>
          <a:p>
            <a:pPr lvl="1"/>
            <a:r>
              <a:rPr sz="1600" dirty="0" smtClean="0"/>
              <a:t>професионалното развитие.</a:t>
            </a:r>
          </a:p>
          <a:p>
            <a:r>
              <a:rPr sz="1600" dirty="0" smtClean="0"/>
              <a:t>ЧР следва да подкрепят управлението на БЗР за всички възрастови групи.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3031300" y="3933056"/>
            <a:ext cx="24047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 smtClean="0"/>
              <a:t>Какви са ползите?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218344" cy="4329224"/>
          </a:xfrm>
        </p:spPr>
        <p:txBody>
          <a:bodyPr>
            <a:normAutofit/>
          </a:bodyPr>
          <a:lstStyle/>
          <a:p>
            <a:r>
              <a:rPr sz="1600" dirty="0" smtClean="0"/>
              <a:t>Подобряване на здравето и доброто самочувствие на работниците и служителите:</a:t>
            </a:r>
          </a:p>
          <a:p>
            <a:pPr lvl="1"/>
            <a:r>
              <a:rPr sz="1600" dirty="0" smtClean="0"/>
              <a:t>да се работи е добре за физическото и психичното здраве;</a:t>
            </a:r>
          </a:p>
          <a:p>
            <a:pPr lvl="1"/>
            <a:r>
              <a:rPr sz="1600" dirty="0" smtClean="0"/>
              <a:t>може да бъде подобрено здравето на работещите лица от всички възрасти.</a:t>
            </a:r>
          </a:p>
          <a:p>
            <a:pPr lvl="1"/>
            <a:endParaRPr lang="bg-BG" sz="1600" dirty="0" smtClean="0"/>
          </a:p>
          <a:p>
            <a:r>
              <a:rPr sz="1600" dirty="0" smtClean="0"/>
              <a:t>Повишаване на производителността и рентабилността на организационно равнище:</a:t>
            </a:r>
          </a:p>
          <a:p>
            <a:pPr lvl="1"/>
            <a:r>
              <a:rPr sz="1600" dirty="0" smtClean="0"/>
              <a:t>здрава, продуктивна и мотивирана работна сила — организацията остава конкурентоспособна и иновативна;</a:t>
            </a:r>
          </a:p>
          <a:p>
            <a:pPr lvl="1"/>
            <a:r>
              <a:rPr sz="1600" dirty="0" smtClean="0"/>
              <a:t>ценните умения и ценният професионален опит могат да се задържат в рамките на организацията;</a:t>
            </a:r>
          </a:p>
          <a:p>
            <a:pPr lvl="1"/>
            <a:r>
              <a:rPr sz="1600" dirty="0" smtClean="0"/>
              <a:t>по-ниските равнища на отпуски по болест и отсъствия от работа ще доведат до по-ниски разходи за професионални увреждания;</a:t>
            </a:r>
            <a:endParaRPr lang="bg-BG" sz="1600" strike="sngStrike" dirty="0" smtClean="0">
              <a:solidFill>
                <a:srgbClr val="FF0000"/>
              </a:solidFill>
            </a:endParaRPr>
          </a:p>
          <a:p>
            <a:pPr lvl="1"/>
            <a:r>
              <a:rPr sz="1600" dirty="0" smtClean="0"/>
              <a:t>текучеството на персонала ще намалее;</a:t>
            </a:r>
          </a:p>
          <a:p>
            <a:pPr lvl="1"/>
            <a:r>
              <a:rPr sz="1600" dirty="0" smtClean="0"/>
              <a:t>ще се подобри самочувствието на работното място, а работниците и служителите ще реализират своя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Участие в кампанията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268760"/>
            <a:ext cx="7560000" cy="2745048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В кампанията могат да участват организации с различни размери и от различни сектори, </a:t>
            </a:r>
            <a:r>
              <a:rPr sz="1600" dirty="0"/>
              <a:t/>
            </a:r>
            <a:br>
              <a:rPr sz="1600" dirty="0"/>
            </a:br>
            <a:r>
              <a:rPr sz="1600" dirty="0" smtClean="0"/>
              <a:t>както и физически лица.</a:t>
            </a:r>
          </a:p>
          <a:p>
            <a:r>
              <a:rPr sz="1600" dirty="0" smtClean="0"/>
              <a:t>Можете да се включите, като:</a:t>
            </a:r>
          </a:p>
          <a:p>
            <a:pPr lvl="1"/>
            <a:r>
              <a:rPr sz="1600" dirty="0" smtClean="0"/>
              <a:t>разпространявате материали на кампанията;</a:t>
            </a:r>
          </a:p>
          <a:p>
            <a:pPr lvl="1"/>
            <a:r>
              <a:rPr sz="1600" dirty="0" smtClean="0"/>
              <a:t>участвате в събития и дейности или ги организирате;</a:t>
            </a:r>
          </a:p>
          <a:p>
            <a:pPr lvl="1"/>
            <a:r>
              <a:rPr sz="1600" dirty="0" smtClean="0"/>
              <a:t>използвате и популяризирате </a:t>
            </a:r>
            <a:r>
              <a:rPr sz="1600" dirty="0" err="1" smtClean="0"/>
              <a:t>инструменти</a:t>
            </a:r>
            <a:r>
              <a:rPr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err="1" smtClean="0"/>
              <a:t>за</a:t>
            </a:r>
            <a:r>
              <a:rPr sz="1600" dirty="0" smtClean="0"/>
              <a:t> управление на възрастта;</a:t>
            </a:r>
          </a:p>
          <a:p>
            <a:pPr lvl="1"/>
            <a:r>
              <a:rPr sz="1600" dirty="0" smtClean="0"/>
              <a:t>станете партньор на кампанията;</a:t>
            </a:r>
          </a:p>
          <a:p>
            <a:pPr lvl="1"/>
            <a:r>
              <a:rPr sz="1600" dirty="0" smtClean="0"/>
              <a:t>получавате актуална информация </a:t>
            </a:r>
            <a:r>
              <a:rPr sz="1600" dirty="0" err="1" smtClean="0"/>
              <a:t>чрез</a:t>
            </a:r>
            <a:r>
              <a:rPr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err="1" smtClean="0"/>
              <a:t>социалните</a:t>
            </a:r>
            <a:r>
              <a:rPr sz="1600" dirty="0" smtClean="0"/>
              <a:t> медии.</a:t>
            </a:r>
          </a:p>
          <a:p>
            <a:endParaRPr lang="bg-BG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0700" y="2924944"/>
            <a:ext cx="425575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Ключови дати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6858304" cy="2601032"/>
          </a:xfrm>
        </p:spPr>
        <p:txBody>
          <a:bodyPr>
            <a:noAutofit/>
          </a:bodyPr>
          <a:lstStyle/>
          <a:p>
            <a:r>
              <a:rPr sz="1600" dirty="0" smtClean="0"/>
              <a:t>Начало на кампанията: </a:t>
            </a:r>
            <a:r>
              <a:rPr sz="1600" dirty="0"/>
              <a:t/>
            </a:r>
            <a:br>
              <a:rPr sz="1600" dirty="0"/>
            </a:br>
            <a:r>
              <a:rPr lang="en-GB" sz="1600" b="0" dirty="0" smtClean="0"/>
              <a:t>април 2016 г.</a:t>
            </a:r>
          </a:p>
          <a:p>
            <a:r>
              <a:rPr sz="1600" dirty="0" smtClean="0"/>
              <a:t>Европейски седмици за безопасност и здраве при работа: </a:t>
            </a:r>
            <a:r>
              <a:rPr sz="1600" dirty="0"/>
              <a:t/>
            </a:r>
            <a:br>
              <a:rPr sz="1600" dirty="0"/>
            </a:br>
            <a:r>
              <a:rPr lang="en-GB" sz="1600" b="0" dirty="0" smtClean="0"/>
              <a:t>октомври 2016 и 2017 г.</a:t>
            </a:r>
          </a:p>
          <a:p>
            <a:r>
              <a:rPr sz="1600" dirty="0" smtClean="0"/>
              <a:t>Церемония за присъждане на Наградите за добри практики в рамките на кампанията „Здравословни работни места“: </a:t>
            </a:r>
            <a:r>
              <a:rPr sz="1600" dirty="0"/>
              <a:t/>
            </a:r>
            <a:br>
              <a:rPr sz="1600" dirty="0"/>
            </a:br>
            <a:r>
              <a:rPr lang="en-GB" sz="1600" b="0" dirty="0" smtClean="0"/>
              <a:t>април 2017 г.</a:t>
            </a:r>
          </a:p>
          <a:p>
            <a:r>
              <a:rPr sz="1600" dirty="0" smtClean="0"/>
              <a:t>Среща на високо равнище за здравословни работни места: </a:t>
            </a:r>
            <a:r>
              <a:rPr sz="1600" dirty="0"/>
              <a:t/>
            </a:r>
            <a:br>
              <a:rPr sz="1600" dirty="0"/>
            </a:br>
            <a:r>
              <a:rPr lang="en-GB" sz="1600" b="0" dirty="0" smtClean="0"/>
              <a:t>ноември 2017 г.</a:t>
            </a:r>
            <a:endParaRPr lang="bg-BG" sz="1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Предложение за партньорство с кампанията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360" y="1124744"/>
            <a:ext cx="7560000" cy="4860000"/>
          </a:xfrm>
        </p:spPr>
        <p:txBody>
          <a:bodyPr>
            <a:normAutofit/>
          </a:bodyPr>
          <a:lstStyle/>
          <a:p>
            <a:r>
              <a:rPr sz="1600" dirty="0" smtClean="0"/>
              <a:t>Успешните партньорства между ЕU-OSHA и ключовите заинтересовани страни са </a:t>
            </a:r>
            <a:r>
              <a:rPr sz="1600" dirty="0" err="1" smtClean="0"/>
              <a:t>особено</a:t>
            </a:r>
            <a:r>
              <a:rPr sz="1600" dirty="0" smtClean="0"/>
              <a:t> </a:t>
            </a:r>
            <a:r>
              <a:rPr sz="1600" dirty="0" err="1" smtClean="0"/>
              <a:t>важни</a:t>
            </a:r>
            <a:r>
              <a:rPr sz="1600" dirty="0" smtClean="0"/>
              <a:t> </a:t>
            </a:r>
            <a:r>
              <a:rPr sz="1600" dirty="0" err="1" smtClean="0"/>
              <a:t>за</a:t>
            </a:r>
            <a:r>
              <a:rPr sz="1600" dirty="0" smtClean="0"/>
              <a:t> </a:t>
            </a:r>
            <a:r>
              <a:rPr sz="1600" dirty="0" err="1" smtClean="0"/>
              <a:t>успеха</a:t>
            </a:r>
            <a:r>
              <a:rPr lang="es-ES" sz="1600" dirty="0"/>
              <a:t>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sz="1600" dirty="0" err="1" smtClean="0"/>
              <a:t>на</a:t>
            </a:r>
            <a:r>
              <a:rPr sz="1600" dirty="0" smtClean="0"/>
              <a:t> кампанията.</a:t>
            </a:r>
          </a:p>
          <a:p>
            <a:r>
              <a:rPr sz="1600" dirty="0" smtClean="0"/>
              <a:t>Европейски и международни </a:t>
            </a:r>
            <a:r>
              <a:rPr sz="1600" dirty="0" err="1" smtClean="0"/>
              <a:t>организации</a:t>
            </a:r>
            <a:r>
              <a:rPr sz="1600" dirty="0" smtClean="0"/>
              <a:t> </a:t>
            </a:r>
            <a:r>
              <a:rPr sz="1600" dirty="0" err="1" smtClean="0"/>
              <a:t>могат</a:t>
            </a:r>
            <a:r>
              <a:rPr sz="1600" dirty="0" smtClean="0"/>
              <a:t> </a:t>
            </a:r>
            <a:r>
              <a:rPr sz="1600" dirty="0" err="1" smtClean="0"/>
              <a:t>да</a:t>
            </a:r>
            <a:r>
              <a:rPr sz="1600" dirty="0" smtClean="0"/>
              <a:t>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sz="1600" dirty="0" err="1" smtClean="0"/>
              <a:t>станат</a:t>
            </a:r>
            <a:r>
              <a:rPr sz="1600" dirty="0" smtClean="0"/>
              <a:t> официални партньори </a:t>
            </a:r>
            <a:r>
              <a:rPr sz="1600" dirty="0" err="1" smtClean="0"/>
              <a:t>на</a:t>
            </a:r>
            <a:r>
              <a:rPr sz="1600" dirty="0" smtClean="0"/>
              <a:t> </a:t>
            </a:r>
            <a:r>
              <a:rPr sz="1600" dirty="0" err="1" smtClean="0"/>
              <a:t>кампанията</a:t>
            </a:r>
            <a:r>
              <a:rPr sz="1600" dirty="0" smtClean="0"/>
              <a:t>.</a:t>
            </a:r>
          </a:p>
          <a:p>
            <a:r>
              <a:rPr sz="1600" dirty="0" smtClean="0"/>
              <a:t>Предимствата включват:</a:t>
            </a:r>
          </a:p>
          <a:p>
            <a:pPr lvl="1"/>
            <a:r>
              <a:rPr sz="1600" dirty="0" smtClean="0"/>
              <a:t>пакет за добре дошли;</a:t>
            </a:r>
          </a:p>
          <a:p>
            <a:pPr lvl="1"/>
            <a:r>
              <a:rPr sz="1600" dirty="0" smtClean="0"/>
              <a:t>сертификат за партньор;</a:t>
            </a:r>
          </a:p>
          <a:p>
            <a:pPr lvl="1"/>
            <a:r>
              <a:rPr sz="1600" dirty="0" smtClean="0"/>
              <a:t>специална категория за партньорите в Наградите </a:t>
            </a:r>
            <a:r>
              <a:rPr sz="1600" dirty="0" err="1" smtClean="0"/>
              <a:t>за</a:t>
            </a:r>
            <a:r>
              <a:rPr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err="1" smtClean="0"/>
              <a:t>добри</a:t>
            </a:r>
            <a:r>
              <a:rPr sz="1600" dirty="0" smtClean="0"/>
              <a:t> </a:t>
            </a:r>
            <a:r>
              <a:rPr sz="1600" dirty="0" err="1" smtClean="0"/>
              <a:t>практики</a:t>
            </a:r>
            <a:r>
              <a:rPr sz="1600" dirty="0" smtClean="0"/>
              <a:t> </a:t>
            </a:r>
            <a:r>
              <a:rPr sz="1600" dirty="0" err="1" smtClean="0"/>
              <a:t>за</a:t>
            </a:r>
            <a:r>
              <a:rPr sz="1600" dirty="0" smtClean="0"/>
              <a:t> здравословни работни места;</a:t>
            </a:r>
          </a:p>
          <a:p>
            <a:pPr lvl="1"/>
            <a:r>
              <a:rPr sz="1600" dirty="0" smtClean="0"/>
              <a:t>популяризиране </a:t>
            </a:r>
            <a:r>
              <a:rPr sz="1600" dirty="0" err="1" smtClean="0"/>
              <a:t>на</a:t>
            </a:r>
            <a:r>
              <a:rPr sz="1600" dirty="0" smtClean="0"/>
              <a:t> </a:t>
            </a:r>
            <a:r>
              <a:rPr lang="bg-BG" sz="1600" dirty="0" smtClean="0"/>
              <a:t>ниво </a:t>
            </a:r>
            <a:r>
              <a:rPr sz="1600" dirty="0" smtClean="0"/>
              <a:t>ЕС и в медиите;</a:t>
            </a:r>
          </a:p>
          <a:p>
            <a:pPr lvl="1"/>
            <a:r>
              <a:rPr sz="1600" dirty="0" smtClean="0"/>
              <a:t>възможности за изграждане на мрежи и обмен на </a:t>
            </a:r>
            <a:r>
              <a:rPr sz="1600" dirty="0"/>
              <a:t/>
            </a:r>
            <a:br>
              <a:rPr sz="1600" dirty="0"/>
            </a:br>
            <a:r>
              <a:rPr sz="1600" dirty="0" smtClean="0"/>
              <a:t>добри практики с други партньори на кампанията;</a:t>
            </a:r>
          </a:p>
          <a:p>
            <a:pPr lvl="1"/>
            <a:r>
              <a:rPr sz="1600" dirty="0" smtClean="0"/>
              <a:t>покана за събитията на EU-OSHA.</a:t>
            </a:r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Награди за добри практики за здравословни работни места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sz="1600" dirty="0" smtClean="0"/>
              <a:t>Признание за иновативни практики за безопасност и здраве на работното място;</a:t>
            </a:r>
          </a:p>
          <a:p>
            <a:r>
              <a:rPr sz="1600" dirty="0" smtClean="0"/>
              <a:t>Организациите се награждават за успешни и устойчиви инициативи, които насърчават здравословни работни места за всички възрасти.</a:t>
            </a:r>
          </a:p>
          <a:p>
            <a:r>
              <a:rPr sz="1600" dirty="0" smtClean="0"/>
              <a:t>Могат да участват организации в:</a:t>
            </a:r>
          </a:p>
          <a:p>
            <a:pPr lvl="1"/>
            <a:r>
              <a:rPr sz="1600" dirty="0" smtClean="0"/>
              <a:t>държавите — членки на ЕС;</a:t>
            </a:r>
          </a:p>
          <a:p>
            <a:pPr lvl="1"/>
            <a:r>
              <a:rPr sz="1600" dirty="0" smtClean="0"/>
              <a:t>държавите кандидатки;</a:t>
            </a:r>
          </a:p>
          <a:p>
            <a:pPr lvl="1"/>
            <a:r>
              <a:rPr sz="1600" dirty="0" smtClean="0"/>
              <a:t>държавите потенциални кандидатки;</a:t>
            </a:r>
          </a:p>
          <a:p>
            <a:pPr lvl="1"/>
            <a:r>
              <a:rPr sz="1600" dirty="0" smtClean="0"/>
              <a:t>страните от Европейската асоциация за свободна търговия (ЕАСТ).</a:t>
            </a:r>
          </a:p>
          <a:p>
            <a:r>
              <a:rPr sz="1600" dirty="0" smtClean="0"/>
              <a:t>Два етапа:</a:t>
            </a:r>
          </a:p>
          <a:p>
            <a:pPr lvl="1"/>
            <a:r>
              <a:rPr sz="1600" dirty="0" smtClean="0"/>
              <a:t>национално равнище — фокусните точки определят националните победители;</a:t>
            </a:r>
          </a:p>
          <a:p>
            <a:pPr lvl="1"/>
            <a:r>
              <a:rPr sz="1600" dirty="0" smtClean="0"/>
              <a:t>европейско равнище — официалните партньори на кампанията и националните победители.</a:t>
            </a:r>
          </a:p>
          <a:p>
            <a:r>
              <a:rPr sz="1600" dirty="0" smtClean="0"/>
              <a:t>Победителите се съобщават на церемонията по награждаване.</a:t>
            </a:r>
          </a:p>
          <a:p>
            <a:endParaRPr lang="bg-BG" sz="1600" dirty="0" smtClean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Ресурси за кампанията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3761960" cy="2817056"/>
          </a:xfrm>
        </p:spPr>
        <p:txBody>
          <a:bodyPr>
            <a:noAutofit/>
          </a:bodyPr>
          <a:lstStyle/>
          <a:p>
            <a:r>
              <a:rPr sz="1600" dirty="0" smtClean="0"/>
              <a:t>Ръководство за кампанията;</a:t>
            </a:r>
          </a:p>
          <a:p>
            <a:r>
              <a:rPr sz="1600" dirty="0" smtClean="0"/>
              <a:t>Практически електронен наръчник;</a:t>
            </a:r>
          </a:p>
          <a:p>
            <a:r>
              <a:rPr sz="1600" dirty="0" smtClean="0"/>
              <a:t>Промоционални материали:</a:t>
            </a:r>
          </a:p>
          <a:p>
            <a:pPr lvl="1"/>
            <a:r>
              <a:rPr sz="1600" dirty="0" smtClean="0"/>
              <a:t>листовка за кампанията;</a:t>
            </a:r>
          </a:p>
          <a:p>
            <a:pPr lvl="1"/>
            <a:r>
              <a:rPr sz="1600" dirty="0" smtClean="0"/>
              <a:t>брошура за Наградите за добри практики;</a:t>
            </a:r>
          </a:p>
          <a:p>
            <a:pPr lvl="1"/>
            <a:r>
              <a:rPr sz="1600" dirty="0" smtClean="0"/>
              <a:t>плакат;</a:t>
            </a:r>
          </a:p>
          <a:p>
            <a:pPr lvl="1"/>
            <a:r>
              <a:rPr sz="1600" dirty="0" smtClean="0"/>
              <a:t>видеоклип;</a:t>
            </a:r>
          </a:p>
          <a:p>
            <a:pPr lvl="1"/>
            <a:r>
              <a:rPr sz="1600" dirty="0" smtClean="0"/>
              <a:t>инфографики;</a:t>
            </a:r>
          </a:p>
          <a:p>
            <a:pPr lvl="1"/>
            <a:r>
              <a:rPr sz="1600" dirty="0" smtClean="0"/>
              <a:t>онлайн банер, подпис по имейл.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116000"/>
            <a:ext cx="4248472" cy="3096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Филм за Напо;</a:t>
            </a:r>
          </a:p>
          <a:p>
            <a:r>
              <a:rPr sz="1600" dirty="0" smtClean="0"/>
              <a:t>Материали от пилотния проект на Европейския парламент „По-безопасни и по-здравословни работни места за всички възрасти“;</a:t>
            </a:r>
          </a:p>
          <a:p>
            <a:r>
              <a:rPr sz="1600" dirty="0" smtClean="0"/>
              <a:t>Модул за инструмента Електронна интерактивна оценка на риска (OiRA);</a:t>
            </a:r>
          </a:p>
          <a:p>
            <a:r>
              <a:rPr sz="1600" dirty="0" smtClean="0"/>
              <a:t>Доклади.</a:t>
            </a:r>
            <a:endParaRPr lang="bg-BG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04934" y="4077072"/>
            <a:ext cx="2629374" cy="2016224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808352" y="4274773"/>
            <a:ext cx="3693752" cy="1569702"/>
            <a:chOff x="808352" y="4706821"/>
            <a:chExt cx="3693752" cy="15697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8647">
              <a:off x="2498833" y="4754832"/>
              <a:ext cx="2003271" cy="1521691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2683">
              <a:off x="1451146" y="4706821"/>
              <a:ext cx="1970587" cy="1521214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1479">
              <a:off x="808352" y="4733113"/>
              <a:ext cx="993541" cy="1521214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Допълнителна информация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sz="1600" dirty="0" smtClean="0"/>
              <a:t>Научете повече на уебсайта </a:t>
            </a:r>
            <a:r>
              <a:rPr sz="1600" dirty="0" err="1" smtClean="0"/>
              <a:t>на</a:t>
            </a:r>
            <a:r>
              <a:rPr sz="1600" dirty="0" smtClean="0"/>
              <a:t> </a:t>
            </a:r>
            <a:r>
              <a:rPr sz="1600" dirty="0" err="1" smtClean="0"/>
              <a:t>кампанията</a:t>
            </a:r>
            <a:r>
              <a:rPr sz="1600" dirty="0" smtClean="0"/>
              <a:t>: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n-GB" sz="1600" u="sng" dirty="0">
                <a:solidFill>
                  <a:schemeClr val="tx1"/>
                </a:solidFill>
                <a:hlinkClick r:id="rId3"/>
              </a:rPr>
              <a:t>www.healthy-workplaces.eu</a:t>
            </a:r>
            <a:r>
              <a:rPr lang="en-GB" sz="1600" u="sng" dirty="0">
                <a:solidFill>
                  <a:schemeClr val="accent1"/>
                </a:solidFill>
              </a:rPr>
              <a:t>/bg</a:t>
            </a:r>
            <a:r>
              <a:rPr sz="1600" u="sng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bg-BG" sz="1600" dirty="0" smtClean="0"/>
          </a:p>
          <a:p>
            <a:pPr marL="0" indent="0">
              <a:buNone/>
            </a:pPr>
            <a:endParaRPr lang="bg-BG" sz="1600" dirty="0"/>
          </a:p>
          <a:p>
            <a:pPr marL="0" indent="0">
              <a:buNone/>
            </a:pPr>
            <a:endParaRPr lang="bg-BG" sz="1600" dirty="0" smtClean="0"/>
          </a:p>
          <a:p>
            <a:r>
              <a:rPr sz="1600" dirty="0" smtClean="0"/>
              <a:t>Абонирайте се за бюлетина на кампанията:</a:t>
            </a:r>
            <a:r>
              <a:rPr sz="1600" dirty="0"/>
              <a:t/>
            </a:r>
            <a:br>
              <a:rPr sz="1600" dirty="0"/>
            </a:br>
            <a:r>
              <a:rPr lang="es-ES" sz="1600" u="sng" dirty="0">
                <a:hlinkClick r:id="rId4"/>
              </a:rPr>
              <a:t>https://healthy-workplaces.eu/bg/healthy-workplaces-newsletter</a:t>
            </a:r>
            <a:r>
              <a:rPr sz="1600" dirty="0" smtClean="0"/>
              <a:t> </a:t>
            </a:r>
            <a:endParaRPr lang="bg-BG" sz="1600" dirty="0"/>
          </a:p>
          <a:p>
            <a:pPr marL="0" indent="0">
              <a:buNone/>
            </a:pPr>
            <a:endParaRPr lang="bg-BG" sz="1600" dirty="0"/>
          </a:p>
          <a:p>
            <a:r>
              <a:rPr sz="1600" dirty="0" smtClean="0"/>
              <a:t>Осведомявайте се за дейностите и събитията чрез социалните медии:</a:t>
            </a:r>
          </a:p>
          <a:p>
            <a:pPr marL="0" indent="0">
              <a:buNone/>
            </a:pPr>
            <a:endParaRPr lang="bg-BG" sz="1600" dirty="0" smtClean="0"/>
          </a:p>
          <a:p>
            <a:pPr marL="0" indent="0">
              <a:buNone/>
            </a:pPr>
            <a:endParaRPr lang="bg-BG" sz="1600" dirty="0"/>
          </a:p>
          <a:p>
            <a:pPr marL="0" indent="0">
              <a:buNone/>
            </a:pPr>
            <a:endParaRPr lang="bg-BG" sz="1600" dirty="0" smtClean="0"/>
          </a:p>
          <a:p>
            <a:r>
              <a:rPr sz="1600" dirty="0" smtClean="0"/>
              <a:t>Научете за събитията във вашата държава от националната фокусна точка: </a:t>
            </a:r>
            <a:r>
              <a:rPr lang="en-GB" sz="1600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sz="1600" dirty="0" smtClean="0"/>
              <a:t> </a:t>
            </a:r>
          </a:p>
          <a:p>
            <a:pPr marL="0" indent="0">
              <a:buNone/>
            </a:pPr>
            <a:endParaRPr lang="bg-BG" sz="1600" u="sng" dirty="0" smtClean="0">
              <a:solidFill>
                <a:schemeClr val="tx1"/>
              </a:solidFill>
            </a:endParaRPr>
          </a:p>
          <a:p>
            <a:endParaRPr lang="bg-BG" sz="1600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365104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36510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11" y="476672"/>
            <a:ext cx="3428949" cy="22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Въведение в кампанията</a:t>
            </a:r>
            <a:endParaRPr lang="bg-B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377312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Координира се от Европейската агенция за безопасност и здраве при работа (EU-OSHA).</a:t>
            </a:r>
          </a:p>
          <a:p>
            <a:r>
              <a:rPr sz="1600" dirty="0" smtClean="0"/>
              <a:t>Организира се в над 30 държави.</a:t>
            </a:r>
          </a:p>
          <a:p>
            <a:r>
              <a:rPr sz="1600" dirty="0" smtClean="0"/>
              <a:t>Подкрепя се от мрежа от партньори:</a:t>
            </a:r>
          </a:p>
          <a:p>
            <a:pPr lvl="1"/>
            <a:r>
              <a:rPr sz="1600" dirty="0" smtClean="0"/>
              <a:t>национални фокусни точки;</a:t>
            </a:r>
          </a:p>
          <a:p>
            <a:pPr lvl="1"/>
            <a:r>
              <a:rPr sz="1600" dirty="0" smtClean="0"/>
              <a:t>официални партньори на кампанията;</a:t>
            </a:r>
          </a:p>
          <a:p>
            <a:pPr lvl="1"/>
            <a:r>
              <a:rPr sz="1600" dirty="0" smtClean="0"/>
              <a:t>европейски социални партньори; </a:t>
            </a:r>
          </a:p>
          <a:p>
            <a:pPr lvl="1"/>
            <a:r>
              <a:rPr sz="1600" dirty="0" smtClean="0"/>
              <a:t>медийни партньори; </a:t>
            </a:r>
          </a:p>
          <a:p>
            <a:pPr lvl="1"/>
            <a:r>
              <a:rPr sz="1600" dirty="0" smtClean="0"/>
              <a:t>Европейската мрежа на предприятията; </a:t>
            </a:r>
          </a:p>
          <a:p>
            <a:pPr lvl="1"/>
            <a:r>
              <a:rPr sz="1600" dirty="0" smtClean="0"/>
              <a:t>институции на Европейския съюз;</a:t>
            </a:r>
          </a:p>
          <a:p>
            <a:pPr lvl="1"/>
            <a:r>
              <a:rPr sz="1600" dirty="0" smtClean="0"/>
              <a:t>други агенции на ЕС.</a:t>
            </a:r>
            <a:endParaRPr lang="bg-BG" sz="1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20" y="2060848"/>
            <a:ext cx="41348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549445" y="3464922"/>
            <a:ext cx="1766971" cy="2867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5148064" y="3821878"/>
            <a:ext cx="1272219" cy="2703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Основни цели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>
            <a:noAutofit/>
          </a:bodyPr>
          <a:lstStyle/>
          <a:p>
            <a:pPr lvl="0"/>
            <a:r>
              <a:rPr sz="1600" dirty="0" smtClean="0"/>
              <a:t>Насърчаване на устойчива работа и остаряване в добро </a:t>
            </a:r>
            <a:r>
              <a:rPr sz="1600" dirty="0" err="1" smtClean="0"/>
              <a:t>здраве</a:t>
            </a:r>
            <a:r>
              <a:rPr sz="1600" dirty="0" smtClean="0"/>
              <a:t> </a:t>
            </a:r>
            <a:r>
              <a:rPr lang="bg-BG" sz="1600" dirty="0" smtClean="0"/>
              <a:t>от</a:t>
            </a:r>
            <a:r>
              <a:rPr sz="1600" dirty="0" smtClean="0"/>
              <a:t> </a:t>
            </a:r>
            <a:r>
              <a:rPr lang="bg-BG" sz="1600" dirty="0" smtClean="0"/>
              <a:t>самото </a:t>
            </a:r>
            <a:r>
              <a:rPr sz="1600" dirty="0" err="1" smtClean="0"/>
              <a:t>начало</a:t>
            </a:r>
            <a:r>
              <a:rPr sz="1600" dirty="0" smtClean="0"/>
              <a:t> на трудовия живот;</a:t>
            </a:r>
          </a:p>
          <a:p>
            <a:pPr lvl="0"/>
            <a:r>
              <a:rPr sz="1600" dirty="0" smtClean="0"/>
              <a:t>Подчертаване на значението на превенцията през целия професионален живот;</a:t>
            </a:r>
            <a:endParaRPr lang="bg-BG" sz="1600" dirty="0"/>
          </a:p>
          <a:p>
            <a:pPr lvl="0"/>
            <a:r>
              <a:rPr sz="1600" dirty="0" smtClean="0"/>
              <a:t>Подпомагане </a:t>
            </a:r>
            <a:r>
              <a:rPr sz="1600" dirty="0" err="1" smtClean="0"/>
              <a:t>на</a:t>
            </a:r>
            <a:r>
              <a:rPr sz="1600" dirty="0" smtClean="0"/>
              <a:t> </a:t>
            </a:r>
            <a:r>
              <a:rPr lang="bg-BG" sz="1600" dirty="0" smtClean="0"/>
              <a:t>работниците</a:t>
            </a:r>
            <a:r>
              <a:rPr sz="1600" dirty="0" smtClean="0"/>
              <a:t> и </a:t>
            </a:r>
            <a:r>
              <a:rPr lang="bg-BG" sz="1600" dirty="0"/>
              <a:t>служителите </a:t>
            </a:r>
            <a:r>
              <a:rPr sz="1600" dirty="0" smtClean="0"/>
              <a:t>(включително в малките и средни предприятия) чрез предоставяне на информация и инструменти за управление на БЗР в контекста на застаряващата работната сила;</a:t>
            </a:r>
          </a:p>
          <a:p>
            <a:pPr lvl="0"/>
            <a:r>
              <a:rPr sz="1600" dirty="0" smtClean="0"/>
              <a:t>Улесняване на обмена на информация и споделянето на добри практики.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dirty="0" smtClean="0"/>
              <a:t>За какво всъщност става въпрос?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938424" cy="4860000"/>
          </a:xfrm>
        </p:spPr>
        <p:txBody>
          <a:bodyPr>
            <a:normAutofit/>
          </a:bodyPr>
          <a:lstStyle/>
          <a:p>
            <a:r>
              <a:rPr sz="1600" dirty="0" smtClean="0"/>
              <a:t>Работната сила на Европа застарява — по-дълъг трудов живот. </a:t>
            </a:r>
          </a:p>
          <a:p>
            <a:r>
              <a:rPr sz="1600" dirty="0" smtClean="0"/>
              <a:t>Предизвикателства в резултат на демографските промени:</a:t>
            </a:r>
          </a:p>
          <a:p>
            <a:pPr lvl="1"/>
            <a:r>
              <a:rPr sz="1600" dirty="0" smtClean="0"/>
              <a:t>общ недостиг на работна ръка;</a:t>
            </a:r>
          </a:p>
          <a:p>
            <a:pPr lvl="1"/>
            <a:r>
              <a:rPr sz="1600" dirty="0" smtClean="0"/>
              <a:t>недостиг на квалифицирани работници;</a:t>
            </a:r>
          </a:p>
          <a:p>
            <a:pPr lvl="1"/>
            <a:r>
              <a:rPr sz="1600" dirty="0" smtClean="0"/>
              <a:t>повече работещи със здравословни проблеми/хронични заболявания;</a:t>
            </a:r>
          </a:p>
          <a:p>
            <a:pPr lvl="1"/>
            <a:r>
              <a:rPr sz="1600" dirty="0" smtClean="0"/>
              <a:t>трудности с производителността и отсъствията от работа.</a:t>
            </a:r>
            <a:endParaRPr lang="bg-BG" sz="1600" dirty="0" smtClean="0">
              <a:solidFill>
                <a:srgbClr val="FF0000"/>
              </a:solidFill>
            </a:endParaRPr>
          </a:p>
          <a:p>
            <a:r>
              <a:rPr sz="1600" dirty="0" smtClean="0"/>
              <a:t>Управлението на БЗР в контекста на застаряващата работна сила изисква мултидисциплинарен подход...</a:t>
            </a:r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698" y="3861048"/>
            <a:ext cx="4032510" cy="2159379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 smtClean="0"/>
              <a:t>Превенция през целия професионален живот — цялостен подход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61288"/>
            <a:ext cx="8010432" cy="4860000"/>
          </a:xfrm>
        </p:spPr>
        <p:txBody>
          <a:bodyPr>
            <a:normAutofit/>
          </a:bodyPr>
          <a:lstStyle/>
          <a:p>
            <a:r>
              <a:rPr sz="1600" dirty="0" smtClean="0"/>
              <a:t>Здравето на хората в по-напреднала възраст е засегнато от </a:t>
            </a:r>
            <a:r>
              <a:rPr sz="1600" dirty="0" err="1" smtClean="0"/>
              <a:t>условията</a:t>
            </a:r>
            <a:r>
              <a:rPr sz="1600" dirty="0" smtClean="0"/>
              <a:t>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sz="1600" dirty="0" err="1" smtClean="0"/>
              <a:t>на</a:t>
            </a:r>
            <a:r>
              <a:rPr sz="1600" dirty="0" smtClean="0"/>
              <a:t> труд на по-млади години.</a:t>
            </a:r>
            <a:endParaRPr lang="bg-BG" sz="1600" dirty="0" smtClean="0">
              <a:solidFill>
                <a:srgbClr val="FF0000"/>
              </a:solidFill>
            </a:endParaRPr>
          </a:p>
          <a:p>
            <a:r>
              <a:rPr sz="1600" dirty="0" smtClean="0"/>
              <a:t>Превенцията на трудовите злополуки, здравните проблеми и професионалните болести е необходима през целия професионален живот.</a:t>
            </a:r>
          </a:p>
          <a:p>
            <a:r>
              <a:rPr sz="1600" dirty="0" smtClean="0"/>
              <a:t>Цялостен подход, в това число:</a:t>
            </a:r>
          </a:p>
          <a:p>
            <a:pPr lvl="1"/>
            <a:r>
              <a:rPr sz="1600" dirty="0" smtClean="0"/>
              <a:t>работна среда и организация на труда;</a:t>
            </a:r>
          </a:p>
          <a:p>
            <a:pPr lvl="1"/>
            <a:r>
              <a:rPr sz="1600" dirty="0" smtClean="0"/>
              <a:t>обучение и учене през целия живот;</a:t>
            </a:r>
          </a:p>
          <a:p>
            <a:pPr lvl="1"/>
            <a:r>
              <a:rPr sz="1600" dirty="0" smtClean="0"/>
              <a:t>лидерско присъствие;</a:t>
            </a:r>
            <a:endParaRPr lang="bg-BG" sz="1600" dirty="0"/>
          </a:p>
          <a:p>
            <a:pPr lvl="1"/>
            <a:r>
              <a:rPr sz="1600" dirty="0" smtClean="0"/>
              <a:t>равновесие </a:t>
            </a:r>
            <a:r>
              <a:rPr sz="1600" dirty="0" err="1" smtClean="0"/>
              <a:t>между</a:t>
            </a:r>
            <a:r>
              <a:rPr sz="1600" dirty="0" smtClean="0"/>
              <a:t> </a:t>
            </a:r>
            <a:r>
              <a:rPr sz="1600" dirty="0" err="1" smtClean="0"/>
              <a:t>професионалния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sz="1600" dirty="0" smtClean="0"/>
              <a:t>и личния живот;</a:t>
            </a:r>
          </a:p>
          <a:p>
            <a:pPr lvl="1"/>
            <a:r>
              <a:rPr sz="1600" dirty="0" smtClean="0"/>
              <a:t>мотивация;</a:t>
            </a:r>
          </a:p>
          <a:p>
            <a:pPr lvl="1"/>
            <a:r>
              <a:rPr sz="1600" dirty="0" smtClean="0"/>
              <a:t>професионално развитие.</a:t>
            </a:r>
          </a:p>
          <a:p>
            <a:pPr lvl="1"/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54774"/>
            <a:ext cx="3528392" cy="35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0000" y="156995"/>
            <a:ext cx="7561263" cy="490537"/>
          </a:xfrm>
        </p:spPr>
        <p:txBody>
          <a:bodyPr/>
          <a:lstStyle/>
          <a:p>
            <a:r>
              <a:rPr dirty="0" smtClean="0"/>
              <a:t>Концепция за работоспособност</a:t>
            </a:r>
            <a:endParaRPr lang="bg-B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dirty="0" smtClean="0"/>
              <a:t>Концепция за работоспособност — постигане на равновесие между трудовите изисквания и ресурсите на индивида;</a:t>
            </a:r>
          </a:p>
          <a:p>
            <a:r>
              <a:rPr sz="1600" dirty="0" smtClean="0"/>
              <a:t>Въздействие върху изискванията на работното място оказват:</a:t>
            </a:r>
          </a:p>
          <a:p>
            <a:pPr lvl="1"/>
            <a:r>
              <a:rPr sz="1600" dirty="0" smtClean="0"/>
              <a:t>съдържанието на работата, работното натоварване, организацията на труда;</a:t>
            </a:r>
          </a:p>
          <a:p>
            <a:pPr lvl="1"/>
            <a:r>
              <a:rPr sz="1600" dirty="0" smtClean="0"/>
              <a:t>работната среда и общността;</a:t>
            </a:r>
          </a:p>
          <a:p>
            <a:pPr lvl="1"/>
            <a:r>
              <a:rPr sz="1600" dirty="0" smtClean="0"/>
              <a:t>лидерското присъствие.</a:t>
            </a:r>
          </a:p>
          <a:p>
            <a:r>
              <a:rPr sz="1600" dirty="0" smtClean="0"/>
              <a:t>Ресурсите на индивида зависят от:</a:t>
            </a:r>
          </a:p>
          <a:p>
            <a:pPr lvl="1"/>
            <a:r>
              <a:rPr sz="1600" dirty="0" smtClean="0"/>
              <a:t>здравните и функционалните възможности; </a:t>
            </a:r>
          </a:p>
          <a:p>
            <a:pPr lvl="1"/>
            <a:r>
              <a:rPr sz="1600" dirty="0" smtClean="0"/>
              <a:t>уменията и компетентността;</a:t>
            </a:r>
          </a:p>
          <a:p>
            <a:pPr lvl="1"/>
            <a:r>
              <a:rPr sz="1600" dirty="0" smtClean="0"/>
              <a:t>ценностите, отношението и мотивацията.</a:t>
            </a:r>
          </a:p>
          <a:p>
            <a:r>
              <a:rPr sz="1600" dirty="0" smtClean="0"/>
              <a:t>Насърчаването на работоспособността изисква:</a:t>
            </a:r>
          </a:p>
          <a:p>
            <a:pPr lvl="1"/>
            <a:r>
              <a:rPr sz="1600" dirty="0" smtClean="0"/>
              <a:t>добро лидерско присъствие;</a:t>
            </a:r>
          </a:p>
          <a:p>
            <a:pPr lvl="1"/>
            <a:r>
              <a:rPr sz="1600" dirty="0" smtClean="0"/>
              <a:t>участие на работниците;</a:t>
            </a:r>
          </a:p>
          <a:p>
            <a:pPr lvl="1"/>
            <a:r>
              <a:rPr sz="1600" dirty="0" smtClean="0"/>
              <a:t>сътрудничество между ръководството и работниците.</a:t>
            </a:r>
          </a:p>
          <a:p>
            <a:r>
              <a:rPr sz="1600" dirty="0" smtClean="0"/>
              <a:t>Показател за работоспособност</a:t>
            </a:r>
          </a:p>
          <a:p>
            <a:pPr marL="252000" lvl="1" indent="0">
              <a:buFont typeface="Arial" pitchFamily="34" charset="0"/>
              <a:buNone/>
            </a:pPr>
            <a:endParaRPr lang="bg-BG" sz="1600" dirty="0" smtClean="0"/>
          </a:p>
          <a:p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3528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Съобразена с многообразието оценка на риска</a:t>
            </a:r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1124744"/>
            <a:ext cx="7794408" cy="5256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900" dirty="0" smtClean="0"/>
              <a:t>Оценката на риска е в основата </a:t>
            </a:r>
            <a:r>
              <a:rPr lang="en-GB" sz="1900" dirty="0" err="1" smtClean="0"/>
              <a:t>на</a:t>
            </a:r>
            <a:r>
              <a:rPr lang="en-GB" sz="1900" dirty="0" smtClean="0"/>
              <a:t> </a:t>
            </a:r>
            <a:r>
              <a:rPr lang="en-GB" sz="1900" dirty="0" err="1" smtClean="0"/>
              <a:t>управлението</a:t>
            </a:r>
            <a:r>
              <a:rPr lang="en-GB" sz="1900" dirty="0" smtClean="0"/>
              <a:t> на БЗР в Европа.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Следва да се вземат предвид различията между индивидите, като: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възраст;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пол;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увреждания;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мигранти.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В случая с младите работници трябва да се вземат предвид: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тяхното физическо и интелектуално развитие;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незрялостта им;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липсата на опит.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В случая с възрастните работници внимание следва да се обърне на: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рискови ситуации (напр. работа на смени и работни места с голямо физическо натоварване, </a:t>
            </a:r>
            <a:r>
              <a:rPr dirty="0"/>
              <a:t/>
            </a:r>
            <a:br>
              <a:rPr dirty="0"/>
            </a:br>
            <a:r>
              <a:rPr lang="en-GB" sz="1900" dirty="0" smtClean="0"/>
              <a:t>работа в горещи и студени условия).</a:t>
            </a:r>
          </a:p>
          <a:p>
            <a:pPr>
              <a:lnSpc>
                <a:spcPct val="110000"/>
              </a:lnSpc>
            </a:pPr>
            <a:r>
              <a:rPr lang="en-GB" sz="1900" dirty="0"/>
              <a:t>Възрастните работници не са еднородна група и различията </a:t>
            </a:r>
            <a:r>
              <a:rPr dirty="0"/>
              <a:t/>
            </a:r>
            <a:br>
              <a:rPr dirty="0"/>
            </a:br>
            <a:r>
              <a:rPr lang="en-GB" sz="1900" dirty="0"/>
              <a:t>между индивидите както във функционалния капацитет, така и в </a:t>
            </a:r>
            <a:r>
              <a:rPr lang="en-GB" sz="1900" dirty="0" err="1"/>
              <a:t>здравето</a:t>
            </a:r>
            <a:r>
              <a:rPr lang="en-GB" sz="1900" dirty="0"/>
              <a:t> </a:t>
            </a:r>
            <a:r>
              <a:rPr lang="en-GB" sz="1900" dirty="0" err="1" smtClean="0"/>
              <a:t>нарастват</a:t>
            </a:r>
            <a:r>
              <a:rPr lang="en-GB" sz="1900" dirty="0" smtClean="0"/>
              <a:t> </a:t>
            </a:r>
            <a:r>
              <a:rPr lang="en-GB" sz="1900" dirty="0"/>
              <a:t>с възрастта.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Многообразието трябва да бъде взето под внимание чрез акцент върху трудовите </a:t>
            </a:r>
            <a:r>
              <a:rPr lang="en-GB" sz="1900" dirty="0" err="1" smtClean="0"/>
              <a:t>изисквания</a:t>
            </a:r>
            <a:r>
              <a:rPr lang="en-GB" sz="1900" dirty="0" smtClean="0"/>
              <a:t> </a:t>
            </a:r>
            <a:r>
              <a:rPr lang="en-GB" sz="1900" dirty="0" err="1" smtClean="0"/>
              <a:t>във</a:t>
            </a:r>
            <a:r>
              <a:rPr lang="en-GB" sz="1900" dirty="0" smtClean="0"/>
              <a:t> връзка с капацитета и </a:t>
            </a:r>
            <a:r>
              <a:rPr lang="en-GB" sz="1900" dirty="0" err="1" smtClean="0"/>
              <a:t>здравето</a:t>
            </a:r>
            <a:r>
              <a:rPr lang="en-GB" sz="1900" dirty="0" smtClean="0"/>
              <a:t> </a:t>
            </a:r>
            <a:r>
              <a:rPr lang="en-GB" sz="1900" dirty="0" err="1" smtClean="0"/>
              <a:t>на</a:t>
            </a:r>
            <a:r>
              <a:rPr lang="en-GB" sz="1900" dirty="0" smtClean="0"/>
              <a:t> </a:t>
            </a:r>
            <a:r>
              <a:rPr lang="en-GB" sz="1900" dirty="0" err="1" smtClean="0"/>
              <a:t>отделните</a:t>
            </a:r>
            <a:r>
              <a:rPr lang="en-GB" sz="1900" dirty="0" smtClean="0"/>
              <a:t> хора.</a:t>
            </a:r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Адаптиране на работното място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052736"/>
            <a:ext cx="7938424" cy="4860000"/>
          </a:xfrm>
        </p:spPr>
        <p:txBody>
          <a:bodyPr>
            <a:normAutofit/>
          </a:bodyPr>
          <a:lstStyle/>
          <a:p>
            <a:r>
              <a:rPr sz="1600" dirty="0" smtClean="0"/>
              <a:t>Работата следва да се адаптира към способностите, уменията и здравния статус на индивида, както и към други аспекти на многообразието.</a:t>
            </a:r>
          </a:p>
          <a:p>
            <a:r>
              <a:rPr sz="1600" dirty="0" smtClean="0"/>
              <a:t>Това е динамичен и непрекъснат процес през целия професионален живот.</a:t>
            </a:r>
          </a:p>
          <a:p>
            <a:r>
              <a:rPr sz="1600" dirty="0" smtClean="0"/>
              <a:t>Примери за промени в отговор на функционалните капацитети:</a:t>
            </a:r>
          </a:p>
          <a:p>
            <a:pPr lvl="1"/>
            <a:r>
              <a:rPr sz="1600" dirty="0" smtClean="0"/>
              <a:t>използване на оборудване;</a:t>
            </a:r>
          </a:p>
          <a:p>
            <a:pPr lvl="1"/>
            <a:r>
              <a:rPr sz="1600" dirty="0" smtClean="0"/>
              <a:t>добър ергономичен дизайн;</a:t>
            </a:r>
          </a:p>
          <a:p>
            <a:pPr lvl="1"/>
            <a:r>
              <a:rPr sz="1600" dirty="0" smtClean="0"/>
              <a:t>ново оформление на работното място;</a:t>
            </a:r>
          </a:p>
          <a:p>
            <a:pPr lvl="1"/>
            <a:r>
              <a:rPr sz="1600" dirty="0" smtClean="0"/>
              <a:t>смяна на служители на ротационен принцип.</a:t>
            </a:r>
          </a:p>
          <a:p>
            <a:r>
              <a:rPr sz="1600" dirty="0" smtClean="0"/>
              <a:t>Доброто оформление на работното място и добрата организация на труда са от полза за всички възрастови групи.</a:t>
            </a:r>
          </a:p>
          <a:p>
            <a:pPr lvl="1"/>
            <a:endParaRPr lang="bg-BG" sz="1600" dirty="0" smtClean="0"/>
          </a:p>
          <a:p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522943"/>
            <a:ext cx="3335951" cy="1786377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 smtClean="0"/>
              <a:t>Превенция на уврежданията, рехабилитация и връщане на работа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226456" cy="310508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1600" dirty="0" smtClean="0"/>
              <a:t>Работата е полезна за здравето, при положение че условията на труд са достойни.</a:t>
            </a:r>
          </a:p>
          <a:p>
            <a:pPr>
              <a:lnSpc>
                <a:spcPct val="80000"/>
              </a:lnSpc>
            </a:pPr>
            <a:r>
              <a:rPr sz="1600" dirty="0" smtClean="0"/>
              <a:t>Дългосрочният отпуск по болест може да доведе до проблеми с психичното здраве.</a:t>
            </a:r>
            <a:endParaRPr lang="bg-BG" sz="1600" dirty="0"/>
          </a:p>
          <a:p>
            <a:pPr>
              <a:lnSpc>
                <a:spcPct val="80000"/>
              </a:lnSpc>
            </a:pPr>
            <a:r>
              <a:rPr sz="1600" dirty="0" smtClean="0"/>
              <a:t>Здравословните проблеми са най-честата причина за напускане на работната сила преди достигането на пенсионна възраст.</a:t>
            </a:r>
          </a:p>
          <a:p>
            <a:pPr>
              <a:lnSpc>
                <a:spcPct val="80000"/>
              </a:lnSpc>
            </a:pPr>
            <a:r>
              <a:rPr sz="1600" dirty="0" smtClean="0"/>
              <a:t>Важно е да се помогне на хората със здравословни проблеми да останат на работа посредством рехабилитация и връщане на работа.</a:t>
            </a:r>
          </a:p>
          <a:p>
            <a:pPr>
              <a:lnSpc>
                <a:spcPct val="80000"/>
              </a:lnSpc>
            </a:pPr>
            <a:r>
              <a:rPr sz="1600" dirty="0" smtClean="0"/>
              <a:t>Добри примери:</a:t>
            </a:r>
          </a:p>
          <a:p>
            <a:pPr lvl="1">
              <a:lnSpc>
                <a:spcPct val="80000"/>
              </a:lnSpc>
            </a:pPr>
            <a:r>
              <a:rPr sz="1600" dirty="0" smtClean="0"/>
              <a:t>„удостоверението за болест“ е заменено с „удостоверение за годност“ — Обединеното кралство;</a:t>
            </a:r>
          </a:p>
          <a:p>
            <a:pPr lvl="1">
              <a:lnSpc>
                <a:spcPct val="80000"/>
              </a:lnSpc>
            </a:pPr>
            <a:r>
              <a:rPr sz="1600" dirty="0" smtClean="0"/>
              <a:t>проект за интервенция „Връщане на работа“ — Дания;</a:t>
            </a:r>
          </a:p>
          <a:p>
            <a:pPr lvl="1">
              <a:lnSpc>
                <a:spcPct val="80000"/>
              </a:lnSpc>
            </a:pPr>
            <a:r>
              <a:rPr sz="1600" dirty="0" smtClean="0"/>
              <a:t>програмата „fit2work“ (годен за работа) — Австрия.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xmlns="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332</TotalTime>
  <Words>1053</Words>
  <Application>Microsoft Office PowerPoint</Application>
  <PresentationFormat>Презентация на цял екран (4:3)</PresentationFormat>
  <Paragraphs>174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4" baseType="lpstr">
      <vt:lpstr>EUOSHA Campaign 2013</vt:lpstr>
      <vt:lpstr>3_EUOSHA Campaign 2013</vt:lpstr>
      <vt:lpstr>4_EUOSHA Campaign 2013</vt:lpstr>
      <vt:lpstr>1_EUOSHA Campaign 2013</vt:lpstr>
      <vt:lpstr>2_EUOSHA Campaign 2013</vt:lpstr>
      <vt:lpstr>Здравословни работни места за всички възрасти</vt:lpstr>
      <vt:lpstr>Презентация на PowerPoint</vt:lpstr>
      <vt:lpstr>Основни цели</vt:lpstr>
      <vt:lpstr>За какво всъщност става въпрос?</vt:lpstr>
      <vt:lpstr>Превенция през целия професионален живот — цялостен подход</vt:lpstr>
      <vt:lpstr>Концепция за работоспособност</vt:lpstr>
      <vt:lpstr>Презентация на PowerPoint</vt:lpstr>
      <vt:lpstr>Адаптиране на работното място</vt:lpstr>
      <vt:lpstr>Превенция на уврежданията, рехабилитация и връщане на работа</vt:lpstr>
      <vt:lpstr>Презентация на PowerPoint</vt:lpstr>
      <vt:lpstr>Презентация на PowerPoint</vt:lpstr>
      <vt:lpstr>Управление на човешките ресурси (ЧР) и управление на БЗР</vt:lpstr>
      <vt:lpstr>Какви са ползите?</vt:lpstr>
      <vt:lpstr>Презентация на PowerPoint</vt:lpstr>
      <vt:lpstr>Ключови дати</vt:lpstr>
      <vt:lpstr>Предложение за партньорство с кампанията</vt:lpstr>
      <vt:lpstr>Награди за добри практики за здравословни работни места</vt:lpstr>
      <vt:lpstr>Ресурси за кампанията</vt:lpstr>
      <vt:lpstr>Допълнителна информация</vt:lpstr>
    </vt:vector>
  </TitlesOfParts>
  <Company>EU-OSHA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Лидия</cp:lastModifiedBy>
  <cp:revision>16</cp:revision>
  <dcterms:created xsi:type="dcterms:W3CDTF">2015-11-25T10:26:49Z</dcterms:created>
  <dcterms:modified xsi:type="dcterms:W3CDTF">2017-12-18T20:41:00Z</dcterms:modified>
</cp:coreProperties>
</file>